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00" r:id="rId3"/>
    <p:sldId id="265" r:id="rId4"/>
    <p:sldId id="276" r:id="rId5"/>
    <p:sldId id="277" r:id="rId6"/>
    <p:sldId id="269" r:id="rId7"/>
    <p:sldId id="301" r:id="rId8"/>
    <p:sldId id="290" r:id="rId9"/>
    <p:sldId id="275" r:id="rId10"/>
    <p:sldId id="286" r:id="rId11"/>
    <p:sldId id="279" r:id="rId12"/>
    <p:sldId id="281" r:id="rId13"/>
    <p:sldId id="287" r:id="rId14"/>
    <p:sldId id="282" r:id="rId15"/>
    <p:sldId id="288" r:id="rId16"/>
    <p:sldId id="284" r:id="rId17"/>
    <p:sldId id="285" r:id="rId18"/>
    <p:sldId id="289" r:id="rId19"/>
    <p:sldId id="270" r:id="rId20"/>
    <p:sldId id="264" r:id="rId21"/>
    <p:sldId id="303" r:id="rId22"/>
    <p:sldId id="304" r:id="rId23"/>
    <p:sldId id="261" r:id="rId24"/>
    <p:sldId id="27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74" autoAdjust="0"/>
    <p:restoredTop sz="89747"/>
  </p:normalViewPr>
  <p:slideViewPr>
    <p:cSldViewPr snapToGrid="0">
      <p:cViewPr>
        <p:scale>
          <a:sx n="123" d="100"/>
          <a:sy n="123" d="100"/>
        </p:scale>
        <p:origin x="464" y="-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31CAD-891F-684F-923B-3AD3279FE70C}" type="datetimeFigureOut">
              <a:rPr kumimoji="1" lang="ko-KR" altLang="en-US" smtClean="0"/>
              <a:t>2019. 1. 12.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4F77A-F1E6-FE4F-95C3-98218F2240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0002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들어본사람</a:t>
            </a:r>
            <a:r>
              <a:rPr kumimoji="1" lang="en-US" altLang="ko-KR" dirty="0" smtClean="0"/>
              <a:t>?</a:t>
            </a:r>
          </a:p>
          <a:p>
            <a:r>
              <a:rPr kumimoji="1" lang="ko-KR" altLang="en-US" dirty="0" smtClean="0"/>
              <a:t>이번 쏙쏙캠프의 메인으로 오늘내일 이틀동안 진행할 큰 프로젝트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4F77A-F1E6-FE4F-95C3-98218F22401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1811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&lt;</a:t>
            </a:r>
            <a:r>
              <a:rPr kumimoji="1" lang="ko-KR" altLang="en-US" dirty="0" smtClean="0"/>
              <a:t>원심력</a:t>
            </a:r>
            <a:r>
              <a:rPr kumimoji="1" lang="en-US" altLang="ko-KR" dirty="0" smtClean="0"/>
              <a:t>&gt;</a:t>
            </a:r>
            <a:r>
              <a:rPr kumimoji="1" lang="ko-KR" altLang="en-US" dirty="0" smtClean="0"/>
              <a:t>원심력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遠心力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은 회전하는 좌표계에서 관찰되는 관성력으로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회전의 중심에서 바깥쪽으로 작용하는 것처럼 관찰된다</a:t>
            </a:r>
            <a:r>
              <a:rPr kumimoji="1" lang="en-US" altLang="ko-KR" dirty="0" smtClean="0"/>
              <a:t>. &lt;</a:t>
            </a:r>
            <a:r>
              <a:rPr kumimoji="1" lang="ko-KR" altLang="en-US" dirty="0" smtClean="0"/>
              <a:t>구심력</a:t>
            </a:r>
            <a:r>
              <a:rPr kumimoji="1" lang="en-US" altLang="ko-KR" dirty="0" smtClean="0"/>
              <a:t>&gt;</a:t>
            </a:r>
            <a:r>
              <a:rPr kumimoji="1" lang="ko-KR" altLang="en-US" dirty="0" smtClean="0"/>
              <a:t>구심력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求心力</a:t>
            </a:r>
            <a:r>
              <a:rPr kumimoji="1" lang="en-US" altLang="ko-KR" dirty="0" smtClean="0"/>
              <a:t>, centripetal force)</a:t>
            </a:r>
            <a:r>
              <a:rPr kumimoji="1" lang="ko-KR" altLang="en-US" dirty="0" smtClean="0"/>
              <a:t>은 원운동에서 운동의 중심 방향으로 작용하여 물체의 경로를 바꾸는 힘이다</a:t>
            </a:r>
            <a:r>
              <a:rPr kumimoji="1" lang="en-US" altLang="ko-KR" dirty="0" smtClean="0"/>
              <a:t>. </a:t>
            </a:r>
            <a:r>
              <a:rPr kumimoji="1" lang="ko-KR" altLang="en-US" dirty="0" smtClean="0"/>
              <a:t>힘의 방향은 물체의 순간의 운동방향과 늘 </a:t>
            </a:r>
            <a:r>
              <a:rPr kumimoji="1" lang="en-US" altLang="ko-KR" dirty="0" smtClean="0"/>
              <a:t>90</a:t>
            </a:r>
            <a:r>
              <a:rPr kumimoji="1" lang="ko-KR" altLang="en-US" dirty="0" smtClean="0"/>
              <a:t>도를이루며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방향은 회전의 중심이다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쿠ㅏ즈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4F77A-F1E6-FE4F-95C3-98218F224011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5795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&lt;</a:t>
            </a:r>
            <a:r>
              <a:rPr kumimoji="1" lang="ko-KR" altLang="en-US" dirty="0" smtClean="0"/>
              <a:t>페트병 소용돌이</a:t>
            </a:r>
            <a:r>
              <a:rPr kumimoji="1" lang="en-US" altLang="ko-KR" dirty="0" smtClean="0"/>
              <a:t>&gt;</a:t>
            </a:r>
            <a:r>
              <a:rPr kumimoji="1" lang="ko-KR" altLang="en-US" dirty="0" smtClean="0"/>
              <a:t>페트병 소용돌이는 페트병의 머리부분을 자른 것으로 구슬이 들어가면 소용돌이를 그리며 돌다가결국에는 떨어져서 나오게된다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4F77A-F1E6-FE4F-95C3-98218F22401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302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힘의 방향 말하고 힘의 이득말하고</a:t>
            </a:r>
            <a:endParaRPr kumimoji="1" lang="en-US" altLang="ko-KR" dirty="0" smtClean="0"/>
          </a:p>
          <a:p>
            <a:r>
              <a:rPr kumimoji="1" lang="ko-KR" altLang="en-US" dirty="0" smtClean="0"/>
              <a:t>퀴즈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4F77A-F1E6-FE4F-95C3-98218F22401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9889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어제 메이키메이키와 오호물병에 했던 내용 기억 나나요</a:t>
            </a:r>
            <a:r>
              <a:rPr kumimoji="1" lang="en-US" altLang="ko-KR" dirty="0" smtClean="0"/>
              <a:t>?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아뇨</a:t>
            </a:r>
            <a:r>
              <a:rPr kumimoji="1" lang="en-US" altLang="ko-KR" dirty="0" smtClean="0"/>
              <a:t>)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여러분 어제 오호물병을 만들면서 했던 이야기들이 기억나나요</a:t>
            </a:r>
            <a:r>
              <a:rPr kumimoji="1" lang="en-US" altLang="ko-KR" dirty="0" smtClean="0"/>
              <a:t>?</a:t>
            </a:r>
            <a:r>
              <a:rPr kumimoji="1" lang="ko-KR" altLang="en-US" dirty="0" smtClean="0"/>
              <a:t>환경에 관련된 것이었는데요</a:t>
            </a:r>
            <a:r>
              <a:rPr kumimoji="1" lang="en-US" altLang="ko-KR" dirty="0" smtClean="0"/>
              <a:t>~</a:t>
            </a:r>
            <a:r>
              <a:rPr kumimoji="1" lang="ko-KR" altLang="en-US" dirty="0" smtClean="0"/>
              <a:t>어제 오호 물병은 뭘로 만든 물병을 대체하기 위해 만든 것이었을까요</a:t>
            </a:r>
            <a:r>
              <a:rPr kumimoji="1" lang="en-US" altLang="ko-KR" dirty="0" smtClean="0"/>
              <a:t>?!-&gt; </a:t>
            </a:r>
            <a:r>
              <a:rPr kumimoji="1" lang="ko-KR" altLang="en-US" dirty="0" smtClean="0"/>
              <a:t>플라스틱이요</a:t>
            </a:r>
            <a:r>
              <a:rPr kumimoji="1" lang="en-US" altLang="ko-KR" dirty="0" smtClean="0"/>
              <a:t>!</a:t>
            </a:r>
            <a:r>
              <a:rPr kumimoji="1" lang="ko-KR" altLang="en-US" dirty="0" smtClean="0"/>
              <a:t>맞아요</a:t>
            </a:r>
            <a:r>
              <a:rPr kumimoji="1" lang="en-US" altLang="ko-KR" dirty="0" smtClean="0"/>
              <a:t>!</a:t>
            </a:r>
            <a:r>
              <a:rPr kumimoji="1" lang="ko-KR" altLang="en-US" dirty="0" smtClean="0"/>
              <a:t>그럼 플라스틱이 분해 되는 데 </a:t>
            </a:r>
            <a:r>
              <a:rPr kumimoji="1" lang="en-US" altLang="ko-KR" dirty="0" smtClean="0"/>
              <a:t>500</a:t>
            </a:r>
            <a:r>
              <a:rPr kumimoji="1" lang="ko-KR" altLang="en-US" dirty="0" smtClean="0"/>
              <a:t>년이 걸린다는 사실 기억나시죠</a:t>
            </a:r>
            <a:r>
              <a:rPr kumimoji="1" lang="en-US" altLang="ko-KR" dirty="0" smtClean="0"/>
              <a:t>!!</a:t>
            </a:r>
            <a:r>
              <a:rPr kumimoji="1" lang="ko-KR" altLang="en-US" dirty="0" smtClean="0"/>
              <a:t>근데 사용된 플라스틱의 </a:t>
            </a:r>
            <a:r>
              <a:rPr kumimoji="1" lang="en-US" altLang="ko-KR" dirty="0" smtClean="0"/>
              <a:t>20%</a:t>
            </a:r>
            <a:r>
              <a:rPr kumimoji="1" lang="ko-KR" altLang="en-US" dirty="0" smtClean="0"/>
              <a:t>만 재활용이 되고 나머지는 대부분에 해양에 버려진다는 사실도 어제배웠는데 기억하죠오</a:t>
            </a:r>
            <a:r>
              <a:rPr kumimoji="1" lang="en-US" altLang="ko-KR" dirty="0" smtClean="0"/>
              <a:t>? </a:t>
            </a:r>
            <a:r>
              <a:rPr kumimoji="1" lang="ko-KR" altLang="en-US" dirty="0" smtClean="0"/>
              <a:t>우리가 아예 플라스틱을 사용하지 않을 수는 없잖아요 그래서 사용을 한다면 플라스틱 재활용 비율을 높인다면 보다 환경을 보호할 수 있어요</a:t>
            </a:r>
            <a:r>
              <a:rPr kumimoji="1" lang="en-US" altLang="ko-KR" dirty="0" smtClean="0"/>
              <a:t>!</a:t>
            </a:r>
            <a:r>
              <a:rPr kumimoji="1" lang="ko-KR" altLang="en-US" dirty="0" smtClean="0"/>
              <a:t>재활용의 중요성을 직접 체험해보고 기억하기 위해서</a:t>
            </a:r>
            <a:r>
              <a:rPr kumimoji="1" lang="en-US" altLang="ko-KR" dirty="0" smtClean="0"/>
              <a:t>!!!</a:t>
            </a:r>
            <a:r>
              <a:rPr kumimoji="1" lang="ko-KR" altLang="en-US" dirty="0" smtClean="0"/>
              <a:t>우리도 골드 버그장치를 만들때 플라스틱 병을 사용해서 만들어 볼거에요</a:t>
            </a:r>
            <a:r>
              <a:rPr kumimoji="1" lang="en-US" altLang="ko-KR" dirty="0" smtClean="0"/>
              <a:t>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4F77A-F1E6-FE4F-95C3-98218F22401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7045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기본 재료 설명 및 분배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각각 조 별 물품 교환권 갯수 물어보기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4F77A-F1E6-FE4F-95C3-98218F224011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6136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이건 추가 재료 물품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물품 교환권을 가지고 이 중 원하는 물품을 교환하면 돼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한개씩 보여주기</a:t>
            </a:r>
            <a:endParaRPr kumimoji="1" lang="en-US" altLang="ko-KR" dirty="0" smtClean="0"/>
          </a:p>
          <a:p>
            <a:r>
              <a:rPr kumimoji="1" lang="ko-KR" altLang="en-US" dirty="0" smtClean="0"/>
              <a:t>포맥스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레일 만들 때 좋다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나눠주기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4F77A-F1E6-FE4F-95C3-98218F224011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306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4F77A-F1E6-FE4F-95C3-98218F224011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2425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오늘 점심 먹기전까지 팀별로 설계도를 제작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점심을 먹고 나서는 팀 별로 골드버그 장치를 직접 제작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기둥 팀 별로 어디 쓸 수 있는지 알려주기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4F77A-F1E6-FE4F-95C3-98218F224011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6690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미국의 만화가 루번 개럿 루시우스 골드버그가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1910~20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년대 그렸던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루브 골드버그의 발명품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이란 만화에서 비롯됐다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그는 만화적 상상력을 이용해 복잡한 장치들로 간단한 일들을 해결하는 장치를 고안했다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그림을 보자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뭐하는것처럼 보여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퀴즈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mr-IN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먹을거나 물품교환권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딱 보기에 정말 복잡해 보이지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하는 일은 매우 간단해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교수는 버츠 교수야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버츠 교수가 스푼을 입에 가져가면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(A)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줄이 당겨져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(B)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국자를 휙 잡아당긴다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(C).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 국자 안에 담긴 크래커가 던져진다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(D).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앵무새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크래커를 먹으려 날아오르면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균형이 무너져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(G)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씨앗이 양동이에 쏟아진다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(H).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무거워진 양동이가 줄을 당겨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(I)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라이터를 켠 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(J)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폭죽을 발사해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(K)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낫으로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(L)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줄을 끊는다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(M).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냅킨이 달린 시계추가 움직여 버츠 교수의 입을 닦게 만든다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그냥 손으로 냅킨을 집어 입을 닦으면 될 것을 버츠 교수는 동작이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단계가 넘는 복잡한 장치를 사용한다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ko-KR" dirty="0" smtClean="0"/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골드버그 장치는 생김새나 작동원리는 아주 복잡한데 하는 일은 아주 단순한 기계를 의미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골드버그는 만화를 통해 모든 일을 기계에게 맡기고자 하는 세태를 풍자했고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그의 만화가 인기를 끌면서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골드버그 장치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단어가 생겼다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한마디로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최소 노력에 최대 효과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아니라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 노력에 최소 효과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4F77A-F1E6-FE4F-95C3-98218F22401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4546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4F77A-F1E6-FE4F-95C3-98218F22401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2441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골드버그 장치의 하나의 예시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보면 전기적인 힘 등을 사용하지 않고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 도미노를 넘어뜨리고 공을 굴리는 등의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물리적인 힘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만을 이용하여 골드버그를 진행하고 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또한 매우 복잡해 보이지만 실제론 아주 간단한 동작들을 모아놓은 것이다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4F77A-F1E6-FE4F-95C3-98218F22401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8241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골드버그 장치는 그냥 막 만드는게 아니라 제약 조건이 필요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골드버그 장치를 제작하기 위한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제약조건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복잡한 기계의 사용이 아닌 실생활에서 흔히 볼 수 있는 여러 사물들을 사용해야 한다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단순한 사물들을 때리고 자르고 밀고 날리는 등의 여러 과정을 통해 풀어나가야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여러가지 단계가 존재해야 한다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목표 달성을 위해 거쳐가는 단계가 많을 수록 더 완성도 있는 골드버그 장치를 만들었다고 판단한다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단계를 거쳐간다 하더라도 목표달성을 반드시 해야한다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아무리 복잡한 과정을 거쳐갔더라도 목표달성을 하지 못하면 그 골드버그 장치는 실패했다고볼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세밀한 조정을 통해 목표에 도달할 수 있도록 제작해야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제일 중요한 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장치의 작동을 시작하기 위한 최초의 동력을 제외하면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이후에 이어지는 장치의 작동을 위한 동력들은 모조리 장치 내부에서 공급되어야 한다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전원이나 인력 등으로 장치 외부에서 동력을 가해야만 장치의 작동이 이어진다면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장치는 골드버그 장치라고 부를 수 없다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4F77A-F1E6-FE4F-95C3-98218F224011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5875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자동차 광고인데 자동차 부품들로 만든 골드버그 장치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이 영상을 보고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다음 부분은 하영 선생님이 설명을 해주실거야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4F77A-F1E6-FE4F-95C3-98218F22401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7370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용수철</a:t>
            </a:r>
            <a:r>
              <a:rPr kumimoji="1" lang="en-US" altLang="ko-KR" dirty="0" smtClean="0"/>
              <a:t>!!!</a:t>
            </a:r>
            <a:r>
              <a:rPr kumimoji="1" lang="ko-KR" altLang="en-US" dirty="0" smtClean="0"/>
              <a:t> 당긴경험</a:t>
            </a:r>
            <a:r>
              <a:rPr kumimoji="1" lang="en-US" altLang="ko-KR" dirty="0" smtClean="0"/>
              <a:t>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4F77A-F1E6-FE4F-95C3-98218F22401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168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&lt;</a:t>
            </a:r>
            <a:r>
              <a:rPr kumimoji="1" lang="ko-KR" altLang="en-US" dirty="0" smtClean="0"/>
              <a:t>무게중심</a:t>
            </a:r>
            <a:r>
              <a:rPr kumimoji="1" lang="en-US" altLang="ko-KR" dirty="0" smtClean="0"/>
              <a:t>&gt;</a:t>
            </a:r>
            <a:r>
              <a:rPr kumimoji="1" lang="ko-KR" altLang="en-US" dirty="0" smtClean="0"/>
              <a:t>일상생활에 접목하여 설명해보면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무게중심은 곧 물체의 균형점이라 할 수 있다</a:t>
            </a:r>
            <a:r>
              <a:rPr kumimoji="1" lang="en-US" altLang="ko-KR" dirty="0" smtClean="0"/>
              <a:t>. </a:t>
            </a:r>
            <a:r>
              <a:rPr kumimoji="1" lang="ko-KR" altLang="en-US" dirty="0" smtClean="0"/>
              <a:t>좀 더 풀어서 설명하면 해당지점에 실을 매달거나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뾰족한 받침대 위에 조심스럽게 올렸을 때 물체가 균형을 유지해서 어느 한쪽으로도 기울지 않는 지점이다무게 중심은 물체를 놓는 모양에 따라서도 달라진다</a:t>
            </a:r>
            <a:r>
              <a:rPr kumimoji="1" lang="en-US" altLang="ko-KR" dirty="0" smtClean="0"/>
              <a:t>. </a:t>
            </a:r>
            <a:r>
              <a:rPr kumimoji="1" lang="ko-KR" altLang="en-US" dirty="0" smtClean="0"/>
              <a:t>도미노를 세로로 세우면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쉽게 쓰러지지만 가로로 세우면 무게 중심을 낮춰 잘 안 쓰러지게 할 수 있다</a:t>
            </a:r>
            <a:r>
              <a:rPr kumimoji="1" lang="en-US" altLang="ko-KR" dirty="0" smtClean="0"/>
              <a:t>. </a:t>
            </a:r>
            <a:r>
              <a:rPr kumimoji="1" lang="ko-KR" altLang="en-US" dirty="0" smtClean="0"/>
              <a:t>다른 물체 역시 세우는 방향에 따라 무게중심을 달리하여 불안하게 놓거나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아니면 안정적으로 둘 수 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4F77A-F1E6-FE4F-95C3-98218F22401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6420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&lt;</a:t>
            </a:r>
            <a:r>
              <a:rPr kumimoji="1" lang="ko-KR" altLang="en-US" dirty="0" smtClean="0"/>
              <a:t>자력</a:t>
            </a:r>
            <a:r>
              <a:rPr kumimoji="1" lang="en-US" altLang="ko-KR" dirty="0" smtClean="0"/>
              <a:t>&gt;</a:t>
            </a:r>
            <a:r>
              <a:rPr kumimoji="1" lang="ko-KR" altLang="en-US" dirty="0" smtClean="0"/>
              <a:t>자기</a:t>
            </a:r>
            <a:r>
              <a:rPr kumimoji="1" lang="en-US" altLang="ko-KR" dirty="0" smtClean="0"/>
              <a:t>(magnetism, </a:t>
            </a:r>
            <a:r>
              <a:rPr kumimoji="1" lang="ko-KR" altLang="en-US" dirty="0" smtClean="0"/>
              <a:t>磁氣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는 자석</a:t>
            </a:r>
            <a:r>
              <a:rPr kumimoji="1" lang="en-US" altLang="ko-KR" dirty="0" smtClean="0"/>
              <a:t>(magnet)</a:t>
            </a:r>
            <a:r>
              <a:rPr kumimoji="1" lang="ko-KR" altLang="en-US" dirty="0" smtClean="0"/>
              <a:t>이 주위 물체들에게 어떤 영향을 미치는 것을 말한다</a:t>
            </a:r>
            <a:r>
              <a:rPr kumimoji="1" lang="en-US" altLang="ko-KR" dirty="0" smtClean="0"/>
              <a:t>. </a:t>
            </a:r>
            <a:r>
              <a:rPr kumimoji="1" lang="ko-KR" altLang="en-US" dirty="0" smtClean="0"/>
              <a:t>여기서 말하는 영향이란</a:t>
            </a:r>
            <a:r>
              <a:rPr kumimoji="1" lang="en-US" altLang="ko-KR" dirty="0" smtClean="0"/>
              <a:t>, '</a:t>
            </a:r>
            <a:r>
              <a:rPr kumimoji="1" lang="ko-KR" altLang="en-US" dirty="0" smtClean="0"/>
              <a:t>자석이 갖고있는 힘</a:t>
            </a:r>
            <a:r>
              <a:rPr kumimoji="1" lang="en-US" altLang="ko-KR" dirty="0" smtClean="0"/>
              <a:t>'</a:t>
            </a:r>
            <a:r>
              <a:rPr kumimoji="1" lang="ko-KR" altLang="en-US" dirty="0" smtClean="0"/>
              <a:t>을 주위에게 행사함으로써 나타나는 현상이다</a:t>
            </a:r>
            <a:r>
              <a:rPr kumimoji="1" lang="en-US" altLang="ko-KR" dirty="0" smtClean="0"/>
              <a:t>. </a:t>
            </a:r>
            <a:r>
              <a:rPr kumimoji="1" lang="ko-KR" altLang="en-US" dirty="0" smtClean="0"/>
              <a:t>이를테면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어떤 자석의 </a:t>
            </a:r>
            <a:r>
              <a:rPr kumimoji="1" lang="en-US" altLang="ko-KR" dirty="0" smtClean="0"/>
              <a:t>N</a:t>
            </a:r>
            <a:r>
              <a:rPr kumimoji="1" lang="ko-KR" altLang="en-US" dirty="0" smtClean="0"/>
              <a:t>극이 자신이 갖고있는 힘을 통해 주위에 있는 다른 자석의 </a:t>
            </a:r>
            <a:r>
              <a:rPr kumimoji="1" lang="en-US" altLang="ko-KR" dirty="0" smtClean="0"/>
              <a:t>S</a:t>
            </a:r>
            <a:r>
              <a:rPr kumimoji="1" lang="ko-KR" altLang="en-US" dirty="0" smtClean="0"/>
              <a:t>극부분을 자신이 영역 가까이 끌어들이려는 현상과 같이 말이다</a:t>
            </a:r>
            <a:r>
              <a:rPr kumimoji="1" lang="en-US" altLang="ko-KR" dirty="0" smtClean="0"/>
              <a:t>. </a:t>
            </a:r>
            <a:r>
              <a:rPr kumimoji="1" lang="ko-KR" altLang="en-US" dirty="0" smtClean="0"/>
              <a:t>자기를 좀 더 효율적이고 자세하게 설명하기위해선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당연히 위에서 수차례 거론한 </a:t>
            </a:r>
            <a:r>
              <a:rPr kumimoji="1" lang="en-US" altLang="ko-KR" dirty="0" smtClean="0"/>
              <a:t>'</a:t>
            </a:r>
            <a:r>
              <a:rPr kumimoji="1" lang="ko-KR" altLang="en-US" dirty="0" smtClean="0"/>
              <a:t>자석이 갖고있는 힘</a:t>
            </a:r>
            <a:r>
              <a:rPr kumimoji="1" lang="en-US" altLang="ko-KR" dirty="0" smtClean="0"/>
              <a:t>'</a:t>
            </a:r>
            <a:r>
              <a:rPr kumimoji="1" lang="ko-KR" altLang="en-US" dirty="0" smtClean="0"/>
              <a:t>을 따로 정의하는 것은 필요한 일이다</a:t>
            </a:r>
            <a:r>
              <a:rPr kumimoji="1" lang="en-US" altLang="ko-KR" dirty="0" smtClean="0"/>
              <a:t>. </a:t>
            </a:r>
            <a:r>
              <a:rPr kumimoji="1" lang="ko-KR" altLang="en-US" dirty="0" smtClean="0"/>
              <a:t>이러한 </a:t>
            </a:r>
            <a:r>
              <a:rPr kumimoji="1" lang="en-US" altLang="ko-KR" dirty="0" smtClean="0"/>
              <a:t>'</a:t>
            </a:r>
            <a:r>
              <a:rPr kumimoji="1" lang="ko-KR" altLang="en-US" dirty="0" smtClean="0"/>
              <a:t>자석이 갖고 있는 힘</a:t>
            </a:r>
            <a:r>
              <a:rPr kumimoji="1" lang="en-US" altLang="ko-KR" dirty="0" smtClean="0"/>
              <a:t>'</a:t>
            </a:r>
            <a:r>
              <a:rPr kumimoji="1" lang="ko-KR" altLang="en-US" dirty="0" smtClean="0"/>
              <a:t>은 자기력이라 정의한다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자기력</a:t>
            </a:r>
            <a:r>
              <a:rPr kumimoji="1" lang="en-US" altLang="ko-KR" dirty="0" smtClean="0"/>
              <a:t>(magnetic force, </a:t>
            </a:r>
            <a:r>
              <a:rPr kumimoji="1" lang="ko-KR" altLang="en-US" dirty="0" smtClean="0"/>
              <a:t>磁氣力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은 자석</a:t>
            </a:r>
            <a:r>
              <a:rPr kumimoji="1" lang="en-US" altLang="ko-KR" dirty="0" smtClean="0"/>
              <a:t>(magnet)</a:t>
            </a:r>
            <a:r>
              <a:rPr kumimoji="1" lang="ko-KR" altLang="en-US" dirty="0" smtClean="0"/>
              <a:t>과 같이 자성을 띤 물체끼리 밀고 당기는 힘이다</a:t>
            </a:r>
            <a:r>
              <a:rPr kumimoji="1" lang="en-US" altLang="ko-KR" dirty="0" smtClean="0"/>
              <a:t>. </a:t>
            </a:r>
            <a:r>
              <a:rPr kumimoji="1" lang="ko-KR" altLang="en-US" dirty="0" smtClean="0"/>
              <a:t>자기에 의해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자성을 띤 물체끼리 같은 극 부분을 서로 밀어내고 다른 극 부분은 끌어당긴다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4F77A-F1E6-FE4F-95C3-98218F22401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366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ytV76_ZWprQ&amp;list=PLf8uk8OfHwnZoVqK5jeeS7BwEiNR51C2l&amp;index=2" TargetMode="External"/><Relationship Id="rId3" Type="http://schemas.openxmlformats.org/officeDocument/2006/relationships/hyperlink" Target="https://www.youtube.com/watch?v=Hmb0Q0Q_7jo&amp;list=PLf8uk8OfHwnZoVqK5jeeS7BwEiNR51C2l&amp;index=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bl2U1p3fVRk&amp;feature=youtu.b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9EAB619-3522-478B-AAE1-1F2377596F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골드버그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AA3479A-ED62-48F5-9234-75FA57F642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강민준</a:t>
            </a:r>
            <a:r>
              <a:rPr lang="en-US" altLang="ko-KR" dirty="0"/>
              <a:t>, </a:t>
            </a:r>
            <a:r>
              <a:rPr lang="ko-KR" altLang="en-US" dirty="0"/>
              <a:t>이수아</a:t>
            </a:r>
            <a:r>
              <a:rPr lang="en-US" altLang="ko-KR" dirty="0"/>
              <a:t>, </a:t>
            </a:r>
            <a:r>
              <a:rPr lang="ko-KR" altLang="en-US" dirty="0"/>
              <a:t>김하영</a:t>
            </a:r>
          </a:p>
        </p:txBody>
      </p:sp>
    </p:spTree>
    <p:extLst>
      <p:ext uri="{BB962C8B-B14F-4D97-AF65-F5344CB8AC3E}">
        <p14:creationId xmlns:p14="http://schemas.microsoft.com/office/powerpoint/2010/main" val="165009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CABCAE3-64FC-4149-819F-2C18128241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12FDCFE-9AD2-4D8A-8CBF-B3AA37EBF6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BD463FC-4CA8-4FF4-85A3-AF9F4B98D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BECF35C3-8B44-4F4B-BD25-4C01823DB2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2FA7AD0A-1871-4DF8-9235-F49D0513B9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6B04CFB-FAE5-47DD-9B3E-4E9BA7A89C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latinLnBrk="0"/>
            <a:r>
              <a:rPr kumimoji="1" lang="ko-KR" altLang="en-US" sz="3600"/>
              <a:t>탄성력</a:t>
            </a:r>
            <a:endParaRPr kumimoji="1" lang="en-US" altLang="ko-KR" sz="36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EE68D41B-9286-479F-9AB7-678C8E348D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E8ACF89C-CFC3-4D68-B3C4-2BEFB7BBE5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3B770B7D-3C5C-4682-8DF0-20783592F3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A6893E11-7EC1-4EB6-A2A8-0B693F8FE5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622F7FD7-8884-4FD5-95AB-0B5C6033AD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896" y="1116345"/>
            <a:ext cx="3585874" cy="38661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16EFE474-4FE0-4E8F-8F09-5ED2C9E76A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CF8B8C81-54DC-4AF5-B682-3A2C70A6B5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20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도미노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kumimoji="1" lang="ko-KR" altLang="en-US" dirty="0" smtClean="0"/>
              <a:t>골패들을 </a:t>
            </a:r>
            <a:r>
              <a:rPr kumimoji="1" lang="ko-KR" altLang="en-US" dirty="0"/>
              <a:t>이웃하게 세워서 구슬이 첫번째 골패의 무게중심을 건드려서 무너지면 나머지 것들도 연동되어 무너져서 다른 구슬이나 장피를 건드리는 골드버그 장치의 필수품이다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2184339"/>
            <a:ext cx="4960443" cy="235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9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자석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kumimoji="1" lang="ko-KR" altLang="en-US" dirty="0" smtClean="0"/>
              <a:t>자기력으로 </a:t>
            </a:r>
            <a:r>
              <a:rPr kumimoji="1" lang="ko-KR" altLang="en-US" dirty="0"/>
              <a:t>쇠구슬을 당기는 역할을 하는데 그냥 당기면 끌려와서 붙어버리기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빗면을 타고 내려오는 구슬 주위에 막대자석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말굽자석 </a:t>
            </a:r>
            <a:r>
              <a:rPr kumimoji="1" lang="ko-KR" altLang="en-US" dirty="0"/>
              <a:t>등을 배치하면 화려하게 자석 주위를 스치며 가는 쇠구슬을 만들수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326" y="2015734"/>
            <a:ext cx="3450613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2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CE580D1-F917-4567-AFB4-99AA9B52A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F5620B8-A2D8-4568-B566-F0453A0D91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1C7D2BA4-4B7A-4596-8BCC-5CF7154238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977F1E1-2B6F-4BB6-899F-67D8764D83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EC17D08F-2133-44A9-B28C-CB29928FA8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CC36881-E309-4C41-8B5B-203AADC15F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latinLnBrk="0"/>
            <a:r>
              <a:rPr kumimoji="1" lang="ko-KR" altLang="en-US" sz="3600"/>
              <a:t>자력</a:t>
            </a:r>
            <a:endParaRPr kumimoji="1" lang="en-US" altLang="ko-KR" sz="36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84F2C6A8-7D46-49EA-860B-0F0B020843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ED92372-F778-4E96-9E90-4E63BAF3CA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EB4EC089-8B60-43F4-9BF5-1F0B0E398E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1C0BAC91-1725-4E5A-92CE-F5A2EB0661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911" r="3458" b="1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4B61EBEC-D0CA-456C-98A6-EDA1AC9FB0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718A71EB-D327-4458-85FB-26336B2BA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31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공의 움직임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롤러코스터와 같이 빗면을 타고 빠른 속도로 내려오는 구슬의 운동에너지를 이용해 구슬을 </a:t>
            </a:r>
            <a:r>
              <a:rPr kumimoji="1" lang="en-US" altLang="ko-KR" dirty="0"/>
              <a:t>360</a:t>
            </a:r>
            <a:r>
              <a:rPr kumimoji="1" lang="ko-KR" altLang="en-US" dirty="0"/>
              <a:t>도 회전시키는 장치로 구심력과 원심력이 함께 작용하여 구슬이 돌게된다</a:t>
            </a:r>
            <a:r>
              <a:rPr kumimoji="1"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414" y="2015734"/>
            <a:ext cx="3209860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5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CABCAE3-64FC-4149-819F-2C18128241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12FDCFE-9AD2-4D8A-8CBF-B3AA37EBF6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BD463FC-4CA8-4FF4-85A3-AF9F4B98D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BECF35C3-8B44-4F4B-BD25-4C01823DB2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2FA7AD0A-1871-4DF8-9235-F49D0513B9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6B04CFB-FAE5-47DD-9B3E-4E9BA7A89C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latinLnBrk="0"/>
            <a:r>
              <a:rPr kumimoji="1" lang="ko-KR" altLang="en-US" dirty="0" smtClean="0"/>
              <a:t>구심력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원심력</a:t>
            </a:r>
            <a:endParaRPr kumimoji="1" lang="en-US" altLang="ko-KR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EE68D41B-9286-479F-9AB7-678C8E348D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E8ACF89C-CFC3-4D68-B3C4-2BEFB7BBE5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3B770B7D-3C5C-4682-8DF0-20783592F3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A6893E11-7EC1-4EB6-A2A8-0B693F8FE5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622F7FD7-8884-4FD5-95AB-0B5C6033AD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901" y="1116345"/>
            <a:ext cx="4847864" cy="38661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16EFE474-4FE0-4E8F-8F09-5ED2C9E76A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CF8B8C81-54DC-4AF5-B682-3A2C70A6B5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3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투석기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투석기는 고무줄에 엮인 자대를 뒤로 잡아당겼다가 놓았을때 생기는 탄성력으로 물페를 발사하는 장치인데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매번 변수가 생겨 골드버그 장치에서는 주로 페트병 소용돌이속으로 빠지게 만드는 경우가 대부분이다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09" y="2015734"/>
            <a:ext cx="4929447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8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도르래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도르래에는 고정 도르래와 움직 도르래가 존재하며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고정 도르래는 힘의 방향을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움직 도르래는 힘을 적게 들게 해준다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힘이 줄어든 만큼 거리도 늘어나기 때문에 하는 일의 양</a:t>
            </a:r>
            <a:r>
              <a:rPr kumimoji="1" lang="en-US" altLang="ko-KR" dirty="0"/>
              <a:t>(J)</a:t>
            </a:r>
            <a:r>
              <a:rPr kumimoji="1" lang="ko-KR" altLang="en-US" dirty="0"/>
              <a:t>은 일정하다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179" y="2015734"/>
            <a:ext cx="2288906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1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CABCAE3-64FC-4149-819F-2C18128241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12FDCFE-9AD2-4D8A-8CBF-B3AA37EBF6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BD463FC-4CA8-4FF4-85A3-AF9F4B98D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BECF35C3-8B44-4F4B-BD25-4C01823DB2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2FA7AD0A-1871-4DF8-9235-F49D0513B9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6B04CFB-FAE5-47DD-9B3E-4E9BA7A89C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latinLnBrk="0"/>
            <a:r>
              <a:rPr kumimoji="1" lang="ko-KR" altLang="en-US" sz="3600" dirty="0"/>
              <a:t>도르래의 원리</a:t>
            </a:r>
            <a:endParaRPr kumimoji="1" lang="en-US" altLang="ko-KR" sz="36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EE68D41B-9286-479F-9AB7-678C8E348D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E8ACF89C-CFC3-4D68-B3C4-2BEFB7BBE5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3B770B7D-3C5C-4682-8DF0-20783592F3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A6893E11-7EC1-4EB6-A2A8-0B693F8FE5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622F7FD7-8884-4FD5-95AB-0B5C6033AD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374" y="1462994"/>
            <a:ext cx="6282919" cy="31728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16EFE474-4FE0-4E8F-8F09-5ED2C9E76A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CF8B8C81-54DC-4AF5-B682-3A2C70A6B5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16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예시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[</a:t>
            </a:r>
            <a:r>
              <a:rPr lang="ko-KR" altLang="en-US" dirty="0" smtClean="0">
                <a:hlinkClick r:id="rId2"/>
              </a:rPr>
              <a:t>자료영상</a:t>
            </a:r>
            <a:r>
              <a:rPr lang="en-US" altLang="ko-KR" dirty="0" smtClean="0">
                <a:hlinkClick r:id="rId2"/>
              </a:rPr>
              <a:t>]</a:t>
            </a:r>
            <a:endParaRPr lang="en-US" altLang="ko-KR" dirty="0" smtClean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76753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목차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골드버그란</a:t>
            </a:r>
            <a:r>
              <a:rPr kumimoji="1" lang="en-US" altLang="ko-KR" dirty="0" smtClean="0"/>
              <a:t>?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골드버그 재료와 특징</a:t>
            </a:r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골드버그 예시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5850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35C3D674-3D59-4E93-80CA-0C0A9095E8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C884B8F8-FDC9-498B-9960-5D7260AFCB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kumimoji="1" lang="ko-KR" altLang="en-US" dirty="0" smtClean="0"/>
              <a:t>재활용</a:t>
            </a:r>
            <a:endParaRPr kumimoji="1" lang="ko-KR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F2A81E1-BCBE-426B-8C09-33274E6940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610" y="805583"/>
            <a:ext cx="4768043" cy="46607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9D1DDD4-5BB3-45BA-B9B3-06B62299AD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A24DAE64-2302-42EA-8239-F2F0775CA5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1550505" y="2196547"/>
            <a:ext cx="221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페트병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캔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플라스틱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64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재료 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12" y="2235994"/>
            <a:ext cx="8775700" cy="3009900"/>
          </a:xfrm>
        </p:spPr>
      </p:pic>
    </p:spTree>
    <p:extLst>
      <p:ext uri="{BB962C8B-B14F-4D97-AF65-F5344CB8AC3E}">
        <p14:creationId xmlns:p14="http://schemas.microsoft.com/office/powerpoint/2010/main" val="115355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추가 재료</a:t>
            </a:r>
            <a:endParaRPr kumimoji="1"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1451579" y="2015732"/>
            <a:ext cx="2569703" cy="3450613"/>
          </a:xfrm>
        </p:spPr>
        <p:txBody>
          <a:bodyPr/>
          <a:lstStyle/>
          <a:p>
            <a:r>
              <a:rPr kumimoji="1" lang="ko-KR" altLang="en-US" dirty="0" smtClean="0"/>
              <a:t>미니종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장 </a:t>
            </a:r>
            <a:endParaRPr kumimoji="1" lang="en-US" altLang="ko-KR" dirty="0" smtClean="0"/>
          </a:p>
          <a:p>
            <a:r>
              <a:rPr kumimoji="1" lang="ko-KR" altLang="en-US" dirty="0" smtClean="0"/>
              <a:t>포맥스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장</a:t>
            </a:r>
            <a:endParaRPr kumimoji="1" lang="en-US" altLang="ko-KR" dirty="0" smtClean="0"/>
          </a:p>
          <a:p>
            <a:r>
              <a:rPr kumimoji="1" lang="ko-KR" altLang="en-US" dirty="0" smtClean="0"/>
              <a:t>찰흙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 smtClean="0"/>
              <a:t>장</a:t>
            </a:r>
            <a:endParaRPr kumimoji="1" lang="en-US" altLang="ko-KR" dirty="0" smtClean="0"/>
          </a:p>
          <a:p>
            <a:r>
              <a:rPr kumimoji="1" lang="ko-KR" altLang="en-US" dirty="0" smtClean="0"/>
              <a:t>나무블록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4</a:t>
            </a:r>
            <a:r>
              <a:rPr kumimoji="1" lang="ko-KR" altLang="en-US" dirty="0" smtClean="0"/>
              <a:t>장</a:t>
            </a:r>
            <a:endParaRPr kumimoji="1" lang="en-US" altLang="ko-KR" dirty="0" smtClean="0"/>
          </a:p>
          <a:p>
            <a:r>
              <a:rPr kumimoji="1" lang="ko-KR" altLang="en-US" dirty="0" smtClean="0"/>
              <a:t>하드보드지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장</a:t>
            </a:r>
            <a:endParaRPr kumimoji="1" lang="en-US" altLang="ko-KR" dirty="0" smtClean="0"/>
          </a:p>
          <a:p>
            <a:r>
              <a:rPr kumimoji="1" lang="ko-KR" altLang="en-US" dirty="0" smtClean="0"/>
              <a:t>차 바퀴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개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장</a:t>
            </a:r>
            <a:endParaRPr kumimoji="1" lang="en-US" altLang="ko-KR" dirty="0" smtClean="0"/>
          </a:p>
        </p:txBody>
      </p:sp>
      <p:sp>
        <p:nvSpPr>
          <p:cNvPr id="9" name="내용 개체 틀 7"/>
          <p:cNvSpPr txBox="1">
            <a:spLocks/>
          </p:cNvSpPr>
          <p:nvPr/>
        </p:nvSpPr>
        <p:spPr>
          <a:xfrm>
            <a:off x="5729170" y="2015731"/>
            <a:ext cx="2569703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smtClean="0"/>
              <a:t>무지개링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장</a:t>
            </a:r>
            <a:endParaRPr kumimoji="1" lang="en-US" altLang="ko-KR" dirty="0" smtClean="0"/>
          </a:p>
          <a:p>
            <a:r>
              <a:rPr kumimoji="1" lang="ko-KR" altLang="en-US" dirty="0" smtClean="0"/>
              <a:t>옷걸이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개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장</a:t>
            </a:r>
            <a:endParaRPr kumimoji="1" lang="en-US" altLang="ko-KR" dirty="0" smtClean="0"/>
          </a:p>
          <a:p>
            <a:r>
              <a:rPr kumimoji="1" lang="ko-KR" altLang="en-US" dirty="0" smtClean="0"/>
              <a:t>집게 </a:t>
            </a:r>
            <a:r>
              <a:rPr kumimoji="1" lang="en-US" altLang="ko-KR" dirty="0"/>
              <a:t>4</a:t>
            </a:r>
            <a:r>
              <a:rPr kumimoji="1" lang="ko-KR" altLang="en-US" dirty="0" smtClean="0"/>
              <a:t>개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장 </a:t>
            </a:r>
            <a:endParaRPr kumimoji="1" lang="en-US" altLang="ko-KR" dirty="0" smtClean="0"/>
          </a:p>
          <a:p>
            <a:r>
              <a:rPr kumimoji="1" lang="ko-KR" altLang="en-US" dirty="0" smtClean="0"/>
              <a:t>탁구공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개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장</a:t>
            </a:r>
            <a:endParaRPr kumimoji="1" lang="en-US" altLang="ko-KR" dirty="0"/>
          </a:p>
          <a:p>
            <a:r>
              <a:rPr kumimoji="1" lang="ko-KR" altLang="en-US" dirty="0" smtClean="0"/>
              <a:t>쇠구슬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장</a:t>
            </a:r>
            <a:endParaRPr kumimoji="1" lang="en-US" altLang="ko-KR" dirty="0" smtClean="0"/>
          </a:p>
          <a:p>
            <a:r>
              <a:rPr kumimoji="1" lang="ko-KR" altLang="en-US" dirty="0" smtClean="0"/>
              <a:t>유리 왕구슬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장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7216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BD67ECE-40B0-4B1A-B17E-C25714003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시상 기준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8B5107B-EDB1-46F2-9F46-8B6D7C0E2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640" y="2015732"/>
            <a:ext cx="9603275" cy="3450613"/>
          </a:xfrm>
        </p:spPr>
        <p:txBody>
          <a:bodyPr/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altLang="ko-KR" dirty="0" smtClean="0"/>
              <a:t>1.</a:t>
            </a:r>
            <a:r>
              <a:rPr lang="ko-KR" altLang="en-US" dirty="0" smtClean="0"/>
              <a:t> 풍선 터뜨리기 </a:t>
            </a:r>
            <a:r>
              <a:rPr lang="en-US" altLang="ko-KR" dirty="0" smtClean="0"/>
              <a:t>(3</a:t>
            </a:r>
            <a:r>
              <a:rPr lang="ko-KR" altLang="en-US" dirty="0" smtClean="0"/>
              <a:t>점</a:t>
            </a:r>
            <a:r>
              <a:rPr lang="en-US" altLang="ko-KR" dirty="0" smtClean="0"/>
              <a:t>)</a:t>
            </a: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ko-KR" dirty="0"/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altLang="ko-KR" dirty="0" smtClean="0"/>
              <a:t>2.</a:t>
            </a:r>
            <a:r>
              <a:rPr lang="ko-KR" altLang="en-US" dirty="0" smtClean="0"/>
              <a:t> 시간 </a:t>
            </a:r>
            <a:r>
              <a:rPr lang="en-US" altLang="ko-KR" dirty="0" smtClean="0"/>
              <a:t>(5</a:t>
            </a:r>
            <a:r>
              <a:rPr lang="ko-KR" altLang="en-US" dirty="0" smtClean="0"/>
              <a:t>점 만점</a:t>
            </a:r>
            <a:r>
              <a:rPr lang="en-US" altLang="ko-KR" dirty="0" smtClean="0"/>
              <a:t>)</a:t>
            </a: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altLang="ko-KR" dirty="0"/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altLang="ko-KR" dirty="0" smtClean="0"/>
              <a:t>3.</a:t>
            </a:r>
            <a:r>
              <a:rPr lang="ko-KR" altLang="en-US" dirty="0" smtClean="0"/>
              <a:t> 물품 사용 개수</a:t>
            </a:r>
            <a:r>
              <a:rPr lang="en-US" altLang="ko-KR" dirty="0" smtClean="0"/>
              <a:t>(5</a:t>
            </a:r>
            <a:r>
              <a:rPr lang="ko-KR" altLang="en-US" dirty="0" smtClean="0"/>
              <a:t>점 만점</a:t>
            </a:r>
            <a:r>
              <a:rPr lang="en-US" altLang="ko-KR" dirty="0" smtClean="0"/>
              <a:t>)</a:t>
            </a: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36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kumimoji="1" lang="ko-KR" altLang="en-US" dirty="0" smtClean="0"/>
              <a:t>설계 및 제작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12</a:t>
            </a:r>
            <a:r>
              <a:rPr kumimoji="1" lang="ko-KR" altLang="en-US" dirty="0" smtClean="0"/>
              <a:t>시 까지</a:t>
            </a:r>
            <a:r>
              <a:rPr kumimoji="1" lang="ko-KR" altLang="en-US" dirty="0" smtClean="0"/>
              <a:t> 설계</a:t>
            </a:r>
            <a:r>
              <a:rPr kumimoji="1" lang="en-US" altLang="ko-KR" dirty="0" smtClean="0"/>
              <a:t>!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5</a:t>
            </a:r>
            <a:r>
              <a:rPr kumimoji="1" lang="ko-KR" altLang="en-US" dirty="0" smtClean="0"/>
              <a:t>시까지 제작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19162" y="2015734"/>
            <a:ext cx="4910940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3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CABCAE3-64FC-4149-819F-2C18128241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12FDCFE-9AD2-4D8A-8CBF-B3AA37EBF6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FBD463FC-4CA8-4FF4-85A3-AF9F4B98D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BECF35C3-8B44-4F4B-BD25-4C01823DB2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2FA7AD0A-1871-4DF8-9235-F49D0513B9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6B04CFB-FAE5-47DD-9B3E-4E9BA7A89C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9301" y="1474969"/>
            <a:ext cx="3166529" cy="1868760"/>
          </a:xfrm>
        </p:spPr>
        <p:txBody>
          <a:bodyPr vert="horz" lIns="91440" tIns="45720" rIns="91440" bIns="0" rtlCol="0" anchor="b">
            <a:noAutofit/>
          </a:bodyPr>
          <a:lstStyle/>
          <a:p>
            <a:pPr latinLnBrk="0"/>
            <a:r>
              <a:rPr lang="ko-KR" altLang="ko-KR" sz="2400" b="1" dirty="0"/>
              <a:t>골드버그 </a:t>
            </a:r>
            <a:r>
              <a:rPr lang="ko-KR" altLang="ko-KR" sz="2400" b="1" dirty="0" smtClean="0"/>
              <a:t>장치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ko-KR" altLang="en-US" sz="2000" b="1" dirty="0" smtClean="0"/>
              <a:t> </a:t>
            </a:r>
            <a:r>
              <a:rPr lang="ko-KR" altLang="ko-KR" sz="2000" dirty="0" smtClean="0"/>
              <a:t>생김새나 </a:t>
            </a:r>
            <a:r>
              <a:rPr lang="ko-KR" altLang="ko-KR" sz="2000" dirty="0"/>
              <a:t>작동원리는 </a:t>
            </a:r>
            <a:r>
              <a:rPr lang="ko-KR" altLang="ko-KR" sz="2000" dirty="0" smtClean="0"/>
              <a:t>복잡한데 </a:t>
            </a:r>
            <a:r>
              <a:rPr lang="ko-KR" altLang="ko-KR" sz="2000" b="1" dirty="0"/>
              <a:t>하는 일은 </a:t>
            </a:r>
            <a:r>
              <a:rPr lang="ko-KR" altLang="ko-KR" sz="2000" b="1" dirty="0" smtClean="0"/>
              <a:t>단순한 </a:t>
            </a:r>
            <a:r>
              <a:rPr lang="ko-KR" altLang="ko-KR" sz="2000" b="1" dirty="0"/>
              <a:t>기계</a:t>
            </a:r>
            <a:r>
              <a:rPr lang="ko-KR" altLang="ko-KR" sz="2000" dirty="0"/>
              <a:t>를 의미</a:t>
            </a:r>
            <a:r>
              <a:rPr lang="en-US" altLang="ko-KR" sz="2000" dirty="0"/>
              <a:t>.</a:t>
            </a:r>
            <a:r>
              <a:rPr lang="ko-KR" altLang="ko-KR" sz="2000" dirty="0"/>
              <a:t/>
            </a:r>
            <a:br>
              <a:rPr lang="ko-KR" altLang="ko-KR" sz="2000" dirty="0"/>
            </a:br>
            <a:endParaRPr kumimoji="1" lang="en-US" altLang="ko-KR" sz="2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EE68D41B-9286-479F-9AB7-678C8E348D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E8ACF89C-CFC3-4D68-B3C4-2BEFB7BBE5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3B770B7D-3C5C-4682-8DF0-20783592F3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A6893E11-7EC1-4EB6-A2A8-0B693F8FE5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622F7FD7-8884-4FD5-95AB-0B5C6033AD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3" descr="/Users/sua/Desktop/ㅓㅠㅗㅓ.jpg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74" y="1227384"/>
            <a:ext cx="6282919" cy="3644093"/>
          </a:xfrm>
          <a:prstGeom prst="rect">
            <a:avLst/>
          </a:prstGeom>
          <a:noFill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16EFE474-4FE0-4E8F-8F09-5ED2C9E76A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CF8B8C81-54DC-4AF5-B682-3A2C70A6B5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3419061" y="3518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47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특징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전기의 힘을 거의 사용하지 않고 도르래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지레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도미노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구슬 등의 물리적인 기구 이용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물리학적인 에너지만을 이용하지만 사용한 에너지에 비해 결과물이 터무니없이 작다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4429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738F172-08B9-4BA5-B753-7D93472C0B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900681B-C4FD-40B3-B5BC-C33231614C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EAACD67-2FB5-4530-9B74-8D946F1CE9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2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dirty="0" smtClean="0"/>
              <a:t>제약조건</a:t>
            </a:r>
            <a:r>
              <a:rPr lang="en-US" altLang="ko-KR" dirty="0"/>
              <a:t> </a:t>
            </a:r>
            <a:r>
              <a:rPr lang="ko-KR" altLang="ko-KR" dirty="0"/>
              <a:t/>
            </a:r>
            <a:br>
              <a:rPr lang="ko-KR" altLang="ko-KR" dirty="0"/>
            </a:b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ko-KR" sz="2600" b="1" dirty="0"/>
              <a:t>1. </a:t>
            </a:r>
            <a:r>
              <a:rPr lang="ko-KR" altLang="ko-KR" sz="2600" b="1" dirty="0"/>
              <a:t>복잡한 기계의 사용이 아닌 실생활에서 흔히 볼 수 있는 여러 사물들을 사용해야 한다</a:t>
            </a:r>
            <a:r>
              <a:rPr lang="en-US" altLang="ko-KR" sz="2600" b="1" dirty="0" smtClean="0"/>
              <a:t>.</a:t>
            </a:r>
            <a:endParaRPr lang="en-US" altLang="ko-KR" sz="2600" dirty="0"/>
          </a:p>
          <a:p>
            <a:pPr>
              <a:lnSpc>
                <a:spcPct val="170000"/>
              </a:lnSpc>
            </a:pPr>
            <a:r>
              <a:rPr lang="en-US" altLang="ko-KR" sz="2600" b="1" dirty="0" smtClean="0"/>
              <a:t>2</a:t>
            </a:r>
            <a:r>
              <a:rPr lang="en-US" altLang="ko-KR" sz="2600" b="1" dirty="0"/>
              <a:t>. </a:t>
            </a:r>
            <a:r>
              <a:rPr lang="ko-KR" altLang="ko-KR" sz="2600" b="1" dirty="0"/>
              <a:t>여러가지 단계가 존재해야 한다</a:t>
            </a:r>
            <a:r>
              <a:rPr lang="en-US" altLang="ko-KR" sz="2600" b="1" dirty="0"/>
              <a:t>.</a:t>
            </a:r>
            <a:endParaRPr lang="ko-KR" altLang="ko-KR" sz="2600" dirty="0"/>
          </a:p>
          <a:p>
            <a:pPr>
              <a:lnSpc>
                <a:spcPct val="170000"/>
              </a:lnSpc>
            </a:pPr>
            <a:r>
              <a:rPr lang="en-US" altLang="ko-KR" sz="2600" b="1" dirty="0" smtClean="0"/>
              <a:t>3</a:t>
            </a:r>
            <a:r>
              <a:rPr lang="en-US" altLang="ko-KR" sz="2600" b="1" dirty="0"/>
              <a:t>. </a:t>
            </a:r>
            <a:r>
              <a:rPr lang="ko-KR" altLang="ko-KR" sz="2600" b="1" dirty="0"/>
              <a:t>여러 단계를 거쳐간다 하더라도 목표달성을 반드시 해야한다</a:t>
            </a:r>
            <a:r>
              <a:rPr lang="en-US" altLang="ko-KR" sz="2600" b="1" dirty="0" smtClean="0"/>
              <a:t>.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en-US" altLang="ko-KR" sz="2600" b="1" dirty="0" smtClean="0">
                <a:solidFill>
                  <a:srgbClr val="C00000"/>
                </a:solidFill>
              </a:rPr>
              <a:t>4</a:t>
            </a:r>
            <a:r>
              <a:rPr lang="en-US" altLang="ko-KR" sz="2600" b="1" dirty="0">
                <a:solidFill>
                  <a:srgbClr val="C00000"/>
                </a:solidFill>
              </a:rPr>
              <a:t>. </a:t>
            </a:r>
            <a:r>
              <a:rPr lang="ko-KR" altLang="ko-KR" sz="2600" b="1" dirty="0">
                <a:solidFill>
                  <a:srgbClr val="C00000"/>
                </a:solidFill>
              </a:rPr>
              <a:t>장치의 작동을 시작하기 위한 최초의 동력을 제외하면</a:t>
            </a:r>
            <a:r>
              <a:rPr lang="en-US" altLang="ko-KR" sz="2600" b="1" dirty="0">
                <a:solidFill>
                  <a:srgbClr val="C00000"/>
                </a:solidFill>
              </a:rPr>
              <a:t>, </a:t>
            </a:r>
            <a:r>
              <a:rPr lang="ko-KR" altLang="ko-KR" sz="2600" b="1" dirty="0">
                <a:solidFill>
                  <a:srgbClr val="C00000"/>
                </a:solidFill>
              </a:rPr>
              <a:t>그 이후에 이어지는 장치의 작동을 위한 동력들은 모조리 장치 내부에서 공급되어야 한다</a:t>
            </a:r>
            <a:r>
              <a:rPr lang="en-US" altLang="ko-KR" sz="2600" b="1" dirty="0">
                <a:solidFill>
                  <a:srgbClr val="C00000"/>
                </a:solidFill>
              </a:rPr>
              <a:t>.</a:t>
            </a:r>
            <a:r>
              <a:rPr lang="en-US" altLang="ko-KR" sz="2600" dirty="0">
                <a:solidFill>
                  <a:srgbClr val="C00000"/>
                </a:solidFill>
              </a:rPr>
              <a:t> </a:t>
            </a:r>
            <a:endParaRPr lang="ko-KR" altLang="ko-KR" sz="2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9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1898" y="2152781"/>
            <a:ext cx="8862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Aft>
                <a:spcPts val="0"/>
              </a:spcAft>
            </a:pPr>
            <a:r>
              <a:rPr lang="en-US" altLang="ko-KR" u="sng" kern="100" dirty="0" smtClean="0">
                <a:solidFill>
                  <a:srgbClr val="0563C1"/>
                </a:solidFill>
                <a:latin typeface="맑은 고딕" charset="-127"/>
                <a:cs typeface="Times New Roman" charset="0"/>
                <a:hlinkClick r:id="rId3"/>
              </a:rPr>
              <a:t>[</a:t>
            </a:r>
            <a:r>
              <a:rPr lang="ko-KR" altLang="en-US" u="sng" kern="100" dirty="0" smtClean="0">
                <a:solidFill>
                  <a:srgbClr val="0563C1"/>
                </a:solidFill>
                <a:latin typeface="맑은 고딕" charset="-127"/>
                <a:cs typeface="Times New Roman" charset="0"/>
                <a:hlinkClick r:id="rId3"/>
              </a:rPr>
              <a:t>자료 영상</a:t>
            </a:r>
            <a:r>
              <a:rPr lang="en-US" altLang="ko-KR" u="sng" kern="100" dirty="0" smtClean="0">
                <a:solidFill>
                  <a:srgbClr val="0563C1"/>
                </a:solidFill>
                <a:latin typeface="맑은 고딕" charset="-127"/>
                <a:cs typeface="Times New Roman" charset="0"/>
                <a:hlinkClick r:id="rId3"/>
              </a:rPr>
              <a:t>]</a:t>
            </a:r>
            <a:endParaRPr lang="ko-KR" altLang="ko-KR" kern="100" dirty="0">
              <a:latin typeface="맑은 고딕" charset="-127"/>
              <a:cs typeface="Times New Roman" charset="0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1580225" y="122511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예시 자료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618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기본 골드버그 재료의 특징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줄자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도미노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도르래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자석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레일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깔때기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지렛대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6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줄자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47F79A99-7554-45F1-8F32-AA7A178EC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ko-KR" altLang="en-US" dirty="0"/>
              <a:t>줄자는 보통 골드버그 장치의 시작때에 가장 많이 쓰인다</a:t>
            </a:r>
            <a:r>
              <a:rPr lang="en-US" altLang="ko-KR" dirty="0"/>
              <a:t>.</a:t>
            </a:r>
            <a:r>
              <a:rPr lang="ko-KR" altLang="en-US" dirty="0"/>
              <a:t>  줄자가 들어갔다 나올때 생기는 탄성력을 이용하여 다른 기계들을 연동시키는 경우가 많다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326" y="2015734"/>
            <a:ext cx="3450613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8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3658</TotalTime>
  <Words>985</Words>
  <Application>Microsoft Macintosh PowerPoint</Application>
  <PresentationFormat>와이드스크린</PresentationFormat>
  <Paragraphs>151</Paragraphs>
  <Slides>24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맑은 고딕</vt:lpstr>
      <vt:lpstr>Gill Sans MT</vt:lpstr>
      <vt:lpstr>Mangal</vt:lpstr>
      <vt:lpstr>Times New Roman</vt:lpstr>
      <vt:lpstr>Arial</vt:lpstr>
      <vt:lpstr>갤러리</vt:lpstr>
      <vt:lpstr>골드버그</vt:lpstr>
      <vt:lpstr>목차</vt:lpstr>
      <vt:lpstr>골드버그 장치   생김새나 작동원리는 복잡한데 하는 일은 단순한 기계를 의미. </vt:lpstr>
      <vt:lpstr>특징</vt:lpstr>
      <vt:lpstr>PowerPoint 프레젠테이션</vt:lpstr>
      <vt:lpstr>제약조건  </vt:lpstr>
      <vt:lpstr>PowerPoint 프레젠테이션</vt:lpstr>
      <vt:lpstr>기본 골드버그 재료의 특징</vt:lpstr>
      <vt:lpstr>줄자</vt:lpstr>
      <vt:lpstr>탄성력</vt:lpstr>
      <vt:lpstr>도미노</vt:lpstr>
      <vt:lpstr>자석</vt:lpstr>
      <vt:lpstr>자력</vt:lpstr>
      <vt:lpstr>공의 움직임</vt:lpstr>
      <vt:lpstr>구심력,원심력</vt:lpstr>
      <vt:lpstr>투석기</vt:lpstr>
      <vt:lpstr>도르래</vt:lpstr>
      <vt:lpstr>도르래의 원리</vt:lpstr>
      <vt:lpstr>예시</vt:lpstr>
      <vt:lpstr>재활용</vt:lpstr>
      <vt:lpstr>재료 </vt:lpstr>
      <vt:lpstr>추가 재료</vt:lpstr>
      <vt:lpstr>시상 기준</vt:lpstr>
      <vt:lpstr>설계 및 제작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골드버그</dc:title>
  <dc:creator>민준 강</dc:creator>
  <cp:lastModifiedBy>azing997@gmail.com</cp:lastModifiedBy>
  <cp:revision>80</cp:revision>
  <dcterms:created xsi:type="dcterms:W3CDTF">2019-01-04T16:40:53Z</dcterms:created>
  <dcterms:modified xsi:type="dcterms:W3CDTF">2019-01-14T18:46:24Z</dcterms:modified>
</cp:coreProperties>
</file>